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 id="272"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0461C0-FC16-4A2F-A447-CD3BD5D00799}"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ED72-8E42-40CC-B61C-2B7DDD23A0D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461C0-FC16-4A2F-A447-CD3BD5D00799}"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0461C0-FC16-4A2F-A447-CD3BD5D00799}"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461C0-FC16-4A2F-A447-CD3BD5D00799}"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461C0-FC16-4A2F-A447-CD3BD5D00799}"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1ED72-8E42-40CC-B61C-2B7DDD23A0D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0461C0-FC16-4A2F-A447-CD3BD5D00799}"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0461C0-FC16-4A2F-A447-CD3BD5D00799}" type="datetimeFigureOut">
              <a:rPr lang="en-US" smtClean="0"/>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1ED72-8E42-40CC-B61C-2B7DDD23A0D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461C0-FC16-4A2F-A447-CD3BD5D00799}" type="datetimeFigureOut">
              <a:rPr lang="en-US" smtClean="0"/>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461C0-FC16-4A2F-A447-CD3BD5D00799}" type="datetimeFigureOut">
              <a:rPr lang="en-US" smtClean="0"/>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461C0-FC16-4A2F-A447-CD3BD5D00799}"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ED72-8E42-40CC-B61C-2B7DDD23A0D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461C0-FC16-4A2F-A447-CD3BD5D00799}"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1ED72-8E42-40CC-B61C-2B7DDD23A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40461C0-FC16-4A2F-A447-CD3BD5D00799}" type="datetimeFigureOut">
              <a:rPr lang="en-US" smtClean="0"/>
              <a:t>10/30/2012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11ED72-8E42-40CC-B61C-2B7DDD23A0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Excel Auto-Update Tutorial</a:t>
            </a:r>
            <a:endParaRPr lang="en-US" dirty="0"/>
          </a:p>
        </p:txBody>
      </p:sp>
      <p:sp>
        <p:nvSpPr>
          <p:cNvPr id="3" name="Subtitle 2"/>
          <p:cNvSpPr>
            <a:spLocks noGrp="1"/>
          </p:cNvSpPr>
          <p:nvPr>
            <p:ph type="subTitle" idx="1"/>
          </p:nvPr>
        </p:nvSpPr>
        <p:spPr/>
        <p:txBody>
          <a:bodyPr/>
          <a:lstStyle/>
          <a:p>
            <a:r>
              <a:rPr lang="en-US" dirty="0" smtClean="0"/>
              <a:t>Example: grocery list</a:t>
            </a:r>
            <a:endParaRPr lang="en-US" dirty="0"/>
          </a:p>
        </p:txBody>
      </p:sp>
    </p:spTree>
    <p:extLst>
      <p:ext uri="{BB962C8B-B14F-4D97-AF65-F5344CB8AC3E}">
        <p14:creationId xmlns:p14="http://schemas.microsoft.com/office/powerpoint/2010/main" val="232657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Auto-Product! Woo-</a:t>
            </a:r>
            <a:r>
              <a:rPr lang="en-US" dirty="0" err="1" smtClean="0"/>
              <a:t>hoo</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Now that we have all of our values, we need to calculate them. Instead of getting a calculator out and adding/multiplying all of these numbers out, Excel was nice enough to put in a feature that does that for you- all you have to do is tell it what to do.</a:t>
            </a:r>
          </a:p>
          <a:p>
            <a:r>
              <a:rPr lang="en-US" u="sng" dirty="0" smtClean="0"/>
              <a:t>Double click </a:t>
            </a:r>
            <a:r>
              <a:rPr lang="en-US" dirty="0" smtClean="0"/>
              <a:t>on the E1 box.</a:t>
            </a:r>
          </a:p>
          <a:p>
            <a:r>
              <a:rPr lang="en-US" dirty="0" smtClean="0"/>
              <a:t>Inside that, </a:t>
            </a:r>
            <a:r>
              <a:rPr lang="en-US" u="sng" dirty="0" smtClean="0"/>
              <a:t>put an equals sign (=) and the columns you want to multiply</a:t>
            </a:r>
            <a:r>
              <a:rPr lang="en-US" dirty="0" smtClean="0"/>
              <a:t> (C1*D1) (Figure 3)</a:t>
            </a:r>
          </a:p>
          <a:p>
            <a:pPr lvl="1"/>
            <a:r>
              <a:rPr lang="en-US" dirty="0" smtClean="0"/>
              <a:t>Use and asterisk as the multiplication symbol</a:t>
            </a:r>
          </a:p>
          <a:p>
            <a:r>
              <a:rPr lang="en-US" u="sng" dirty="0" smtClean="0"/>
              <a:t>Hit enter </a:t>
            </a:r>
            <a:r>
              <a:rPr lang="en-US" dirty="0" smtClean="0"/>
              <a:t>and your product shows up (Figure 4)</a:t>
            </a:r>
          </a:p>
          <a:p>
            <a:endParaRPr lang="en-US" dirty="0" smtClean="0"/>
          </a:p>
          <a:p>
            <a:endParaRPr lang="en-US" dirty="0"/>
          </a:p>
        </p:txBody>
      </p:sp>
    </p:spTree>
    <p:extLst>
      <p:ext uri="{BB962C8B-B14F-4D97-AF65-F5344CB8AC3E}">
        <p14:creationId xmlns:p14="http://schemas.microsoft.com/office/powerpoint/2010/main" val="185789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33600"/>
            <a:ext cx="3486637" cy="388674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133600"/>
            <a:ext cx="3639058" cy="3867690"/>
          </a:xfrm>
          <a:prstGeom prst="rect">
            <a:avLst/>
          </a:prstGeom>
        </p:spPr>
      </p:pic>
      <p:sp>
        <p:nvSpPr>
          <p:cNvPr id="6" name="TextBox 5"/>
          <p:cNvSpPr txBox="1"/>
          <p:nvPr/>
        </p:nvSpPr>
        <p:spPr>
          <a:xfrm>
            <a:off x="1600200" y="1182010"/>
            <a:ext cx="1828800" cy="369332"/>
          </a:xfrm>
          <a:prstGeom prst="rect">
            <a:avLst/>
          </a:prstGeom>
          <a:noFill/>
        </p:spPr>
        <p:txBody>
          <a:bodyPr wrap="square" rtlCol="0">
            <a:spAutoFit/>
          </a:bodyPr>
          <a:lstStyle/>
          <a:p>
            <a:r>
              <a:rPr lang="en-US" dirty="0" smtClean="0"/>
              <a:t>Figure 3</a:t>
            </a:r>
            <a:endParaRPr lang="en-US" dirty="0"/>
          </a:p>
        </p:txBody>
      </p:sp>
      <p:sp>
        <p:nvSpPr>
          <p:cNvPr id="7" name="TextBox 6"/>
          <p:cNvSpPr txBox="1"/>
          <p:nvPr/>
        </p:nvSpPr>
        <p:spPr>
          <a:xfrm>
            <a:off x="5705729" y="1182010"/>
            <a:ext cx="1524000" cy="369332"/>
          </a:xfrm>
          <a:prstGeom prst="rect">
            <a:avLst/>
          </a:prstGeom>
          <a:noFill/>
        </p:spPr>
        <p:txBody>
          <a:bodyPr wrap="square" rtlCol="0">
            <a:spAutoFit/>
          </a:bodyPr>
          <a:lstStyle/>
          <a:p>
            <a:r>
              <a:rPr lang="en-US" dirty="0" smtClean="0"/>
              <a:t>Figure 4</a:t>
            </a:r>
            <a:endParaRPr lang="en-US" dirty="0"/>
          </a:p>
        </p:txBody>
      </p:sp>
    </p:spTree>
    <p:extLst>
      <p:ext uri="{BB962C8B-B14F-4D97-AF65-F5344CB8AC3E}">
        <p14:creationId xmlns:p14="http://schemas.microsoft.com/office/powerpoint/2010/main" val="355504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4.5: What about the others?</a:t>
            </a:r>
            <a:endParaRPr lang="en-US" dirty="0"/>
          </a:p>
        </p:txBody>
      </p:sp>
      <p:sp>
        <p:nvSpPr>
          <p:cNvPr id="3" name="Content Placeholder 2"/>
          <p:cNvSpPr>
            <a:spLocks noGrp="1"/>
          </p:cNvSpPr>
          <p:nvPr>
            <p:ph idx="1"/>
          </p:nvPr>
        </p:nvSpPr>
        <p:spPr>
          <a:xfrm>
            <a:off x="609600" y="1447800"/>
            <a:ext cx="8229600" cy="4953000"/>
          </a:xfrm>
        </p:spPr>
        <p:txBody>
          <a:bodyPr>
            <a:normAutofit/>
          </a:bodyPr>
          <a:lstStyle/>
          <a:p>
            <a:pPr marL="0" indent="0">
              <a:buNone/>
            </a:pPr>
            <a:r>
              <a:rPr lang="en-US" dirty="0" smtClean="0"/>
              <a:t>Now we have one row set up, but there’s still other rows that aren’t auto-updated!</a:t>
            </a:r>
          </a:p>
          <a:p>
            <a:r>
              <a:rPr lang="en-US" u="sng" dirty="0" smtClean="0"/>
              <a:t>Right click on the E1 square and press “copy”.</a:t>
            </a:r>
          </a:p>
          <a:p>
            <a:r>
              <a:rPr lang="en-US" dirty="0" smtClean="0"/>
              <a:t>Go to the next row where you have to multiply and right click on the box in the E column that corresponds. </a:t>
            </a:r>
          </a:p>
          <a:p>
            <a:r>
              <a:rPr lang="en-US" u="sng" dirty="0" smtClean="0"/>
              <a:t>Press “paste formula”.</a:t>
            </a:r>
          </a:p>
          <a:p>
            <a:pPr lvl="1"/>
            <a:r>
              <a:rPr lang="en-US" dirty="0" smtClean="0"/>
              <a:t>The product for that specific row shows up in the box</a:t>
            </a:r>
          </a:p>
          <a:p>
            <a:r>
              <a:rPr lang="en-US" u="sng" dirty="0" smtClean="0"/>
              <a:t>Repeat </a:t>
            </a:r>
            <a:r>
              <a:rPr lang="en-US" dirty="0" smtClean="0"/>
              <a:t>these steps for each row that you need to multiply. (Figure 5)</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800381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4.5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 can’t forget about the numbers that don’t need to be multiplied! Those are important too.</a:t>
            </a:r>
          </a:p>
          <a:p>
            <a:pPr marL="0" indent="0">
              <a:buNone/>
            </a:pPr>
            <a:r>
              <a:rPr lang="en-US" dirty="0" smtClean="0"/>
              <a:t>We can still make a formula for them.</a:t>
            </a:r>
          </a:p>
          <a:p>
            <a:r>
              <a:rPr lang="en-US" dirty="0" smtClean="0"/>
              <a:t>For the first non-multiplied number, in column E, </a:t>
            </a:r>
            <a:r>
              <a:rPr lang="en-US" u="sng" dirty="0" smtClean="0"/>
              <a:t>double click and type in (=) and the location of the number you want to copy</a:t>
            </a:r>
            <a:r>
              <a:rPr lang="en-US" dirty="0" smtClean="0"/>
              <a:t> (in this case, C2). (Figure 6)</a:t>
            </a:r>
          </a:p>
          <a:p>
            <a:r>
              <a:rPr lang="en-US" dirty="0" smtClean="0"/>
              <a:t>Then </a:t>
            </a:r>
            <a:r>
              <a:rPr lang="en-US" u="sng" dirty="0" smtClean="0"/>
              <a:t>hit enter</a:t>
            </a:r>
            <a:r>
              <a:rPr lang="en-US" dirty="0" smtClean="0"/>
              <a:t>.</a:t>
            </a:r>
          </a:p>
          <a:p>
            <a:r>
              <a:rPr lang="en-US" u="sng" dirty="0" smtClean="0"/>
              <a:t>Copy and paste the formula </a:t>
            </a:r>
            <a:r>
              <a:rPr lang="en-US" dirty="0" smtClean="0"/>
              <a:t>as stated earlier in Step 4.5, as needed. (Figure 7)</a:t>
            </a:r>
          </a:p>
          <a:p>
            <a:pPr marL="0" indent="0">
              <a:buNone/>
            </a:pPr>
            <a:r>
              <a:rPr lang="en-US" dirty="0" smtClean="0"/>
              <a:t>(To make the numbers look like prices, see Step 2.5 – Figure 8)</a:t>
            </a:r>
          </a:p>
          <a:p>
            <a:pPr marL="0" indent="0">
              <a:buNone/>
            </a:pPr>
            <a:endParaRPr lang="en-US" dirty="0"/>
          </a:p>
        </p:txBody>
      </p:sp>
    </p:spTree>
    <p:extLst>
      <p:ext uri="{BB962C8B-B14F-4D97-AF65-F5344CB8AC3E}">
        <p14:creationId xmlns:p14="http://schemas.microsoft.com/office/powerpoint/2010/main" val="130530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7610"/>
            <a:ext cx="4384082" cy="4525963"/>
          </a:xfrm>
        </p:spPr>
      </p:pic>
      <p:sp>
        <p:nvSpPr>
          <p:cNvPr id="5" name="TextBox 4"/>
          <p:cNvSpPr txBox="1"/>
          <p:nvPr/>
        </p:nvSpPr>
        <p:spPr>
          <a:xfrm>
            <a:off x="990600" y="4953000"/>
            <a:ext cx="2895600" cy="1754326"/>
          </a:xfrm>
          <a:prstGeom prst="rect">
            <a:avLst/>
          </a:prstGeom>
          <a:noFill/>
        </p:spPr>
        <p:txBody>
          <a:bodyPr wrap="square" rtlCol="0">
            <a:spAutoFit/>
          </a:bodyPr>
          <a:lstStyle/>
          <a:p>
            <a:r>
              <a:rPr lang="en-US" dirty="0" smtClean="0"/>
              <a:t>Figure 5</a:t>
            </a:r>
          </a:p>
          <a:p>
            <a:r>
              <a:rPr lang="en-US" dirty="0" smtClean="0"/>
              <a:t>As you can see, the new formula (in the </a:t>
            </a:r>
            <a:r>
              <a:rPr lang="en-US" i="1" dirty="0" err="1" smtClean="0"/>
              <a:t>fx</a:t>
            </a:r>
            <a:r>
              <a:rPr lang="en-US" dirty="0" smtClean="0"/>
              <a:t> box) is C4*D4, so our original formula (C1*D1) copied correctly!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81000"/>
            <a:ext cx="3486637" cy="3829585"/>
          </a:xfrm>
          <a:prstGeom prst="rect">
            <a:avLst/>
          </a:prstGeom>
        </p:spPr>
      </p:pic>
      <p:sp>
        <p:nvSpPr>
          <p:cNvPr id="7" name="TextBox 6"/>
          <p:cNvSpPr txBox="1"/>
          <p:nvPr/>
        </p:nvSpPr>
        <p:spPr>
          <a:xfrm>
            <a:off x="5334000" y="4953000"/>
            <a:ext cx="3352800" cy="369332"/>
          </a:xfrm>
          <a:prstGeom prst="rect">
            <a:avLst/>
          </a:prstGeom>
          <a:noFill/>
        </p:spPr>
        <p:txBody>
          <a:bodyPr wrap="square" rtlCol="0">
            <a:spAutoFit/>
          </a:bodyPr>
          <a:lstStyle/>
          <a:p>
            <a:r>
              <a:rPr lang="en-US" dirty="0" smtClean="0"/>
              <a:t>Figure 6</a:t>
            </a:r>
            <a:endParaRPr lang="en-US" dirty="0"/>
          </a:p>
        </p:txBody>
      </p:sp>
    </p:spTree>
    <p:extLst>
      <p:ext uri="{BB962C8B-B14F-4D97-AF65-F5344CB8AC3E}">
        <p14:creationId xmlns:p14="http://schemas.microsoft.com/office/powerpoint/2010/main" val="953813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3486637" cy="394390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52600"/>
            <a:ext cx="3524742" cy="4039164"/>
          </a:xfrm>
          <a:prstGeom prst="rect">
            <a:avLst/>
          </a:prstGeom>
        </p:spPr>
      </p:pic>
      <p:sp>
        <p:nvSpPr>
          <p:cNvPr id="8" name="TextBox 7"/>
          <p:cNvSpPr txBox="1"/>
          <p:nvPr/>
        </p:nvSpPr>
        <p:spPr>
          <a:xfrm>
            <a:off x="990600" y="826532"/>
            <a:ext cx="3048000" cy="369332"/>
          </a:xfrm>
          <a:prstGeom prst="rect">
            <a:avLst/>
          </a:prstGeom>
          <a:noFill/>
        </p:spPr>
        <p:txBody>
          <a:bodyPr wrap="square" rtlCol="0">
            <a:spAutoFit/>
          </a:bodyPr>
          <a:lstStyle/>
          <a:p>
            <a:r>
              <a:rPr lang="en-US" dirty="0" smtClean="0"/>
              <a:t>Figure 7</a:t>
            </a:r>
            <a:endParaRPr lang="en-US" dirty="0"/>
          </a:p>
        </p:txBody>
      </p:sp>
      <p:sp>
        <p:nvSpPr>
          <p:cNvPr id="9" name="TextBox 8"/>
          <p:cNvSpPr txBox="1"/>
          <p:nvPr/>
        </p:nvSpPr>
        <p:spPr>
          <a:xfrm>
            <a:off x="4800600" y="826532"/>
            <a:ext cx="2514600" cy="369332"/>
          </a:xfrm>
          <a:prstGeom prst="rect">
            <a:avLst/>
          </a:prstGeom>
          <a:noFill/>
        </p:spPr>
        <p:txBody>
          <a:bodyPr wrap="square" rtlCol="0">
            <a:spAutoFit/>
          </a:bodyPr>
          <a:lstStyle/>
          <a:p>
            <a:r>
              <a:rPr lang="en-US" dirty="0" smtClean="0"/>
              <a:t>Figure 8</a:t>
            </a:r>
            <a:endParaRPr lang="en-US" dirty="0"/>
          </a:p>
        </p:txBody>
      </p:sp>
    </p:spTree>
    <p:extLst>
      <p:ext uri="{BB962C8B-B14F-4D97-AF65-F5344CB8AC3E}">
        <p14:creationId xmlns:p14="http://schemas.microsoft.com/office/powerpoint/2010/main" val="3349200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Auto-Sum! Finally!</a:t>
            </a:r>
            <a:endParaRPr lang="en-US" dirty="0"/>
          </a:p>
        </p:txBody>
      </p:sp>
      <p:sp>
        <p:nvSpPr>
          <p:cNvPr id="3" name="Content Placeholder 2"/>
          <p:cNvSpPr>
            <a:spLocks noGrp="1"/>
          </p:cNvSpPr>
          <p:nvPr>
            <p:ph idx="1"/>
          </p:nvPr>
        </p:nvSpPr>
        <p:spPr/>
        <p:txBody>
          <a:bodyPr/>
          <a:lstStyle/>
          <a:p>
            <a:pPr marL="0" indent="0">
              <a:buNone/>
            </a:pPr>
            <a:r>
              <a:rPr lang="en-US" dirty="0" smtClean="0"/>
              <a:t>Let’s see, we have pretty much everything we need now- except for one thing. The total cost!</a:t>
            </a:r>
          </a:p>
          <a:p>
            <a:r>
              <a:rPr lang="en-US" dirty="0" smtClean="0"/>
              <a:t>Highlight the last column we just updated. These are our subtotals. (Figure 9)</a:t>
            </a:r>
          </a:p>
          <a:p>
            <a:r>
              <a:rPr lang="en-US" dirty="0" smtClean="0"/>
              <a:t>In the top right corner of the screen, there is an “Auto-Sum” button. Click this. (Figure 10)</a:t>
            </a:r>
          </a:p>
          <a:p>
            <a:r>
              <a:rPr lang="en-US" dirty="0" smtClean="0"/>
              <a:t>Your total cost pops up under your column! (Figure 11)</a:t>
            </a:r>
            <a:endParaRPr lang="en-US" dirty="0"/>
          </a:p>
        </p:txBody>
      </p:sp>
    </p:spTree>
    <p:extLst>
      <p:ext uri="{BB962C8B-B14F-4D97-AF65-F5344CB8AC3E}">
        <p14:creationId xmlns:p14="http://schemas.microsoft.com/office/powerpoint/2010/main" val="277682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52185"/>
            <a:ext cx="3600953" cy="377242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091" r="1818" b="50000"/>
          <a:stretch/>
        </p:blipFill>
        <p:spPr>
          <a:xfrm>
            <a:off x="4953000" y="455165"/>
            <a:ext cx="3117273" cy="15998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623" y="2623064"/>
            <a:ext cx="3562847" cy="3962953"/>
          </a:xfrm>
          <a:prstGeom prst="rect">
            <a:avLst/>
          </a:prstGeom>
        </p:spPr>
      </p:pic>
      <p:sp>
        <p:nvSpPr>
          <p:cNvPr id="7" name="TextBox 6"/>
          <p:cNvSpPr txBox="1"/>
          <p:nvPr/>
        </p:nvSpPr>
        <p:spPr>
          <a:xfrm>
            <a:off x="1066800" y="4419875"/>
            <a:ext cx="2209800" cy="369332"/>
          </a:xfrm>
          <a:prstGeom prst="rect">
            <a:avLst/>
          </a:prstGeom>
          <a:noFill/>
        </p:spPr>
        <p:txBody>
          <a:bodyPr wrap="square" rtlCol="0">
            <a:spAutoFit/>
          </a:bodyPr>
          <a:lstStyle/>
          <a:p>
            <a:r>
              <a:rPr lang="en-US" dirty="0" smtClean="0"/>
              <a:t>Figure 9</a:t>
            </a:r>
            <a:endParaRPr lang="en-US" dirty="0"/>
          </a:p>
        </p:txBody>
      </p:sp>
      <p:sp>
        <p:nvSpPr>
          <p:cNvPr id="8" name="TextBox 7"/>
          <p:cNvSpPr txBox="1"/>
          <p:nvPr/>
        </p:nvSpPr>
        <p:spPr>
          <a:xfrm>
            <a:off x="5867400" y="2048103"/>
            <a:ext cx="2057400" cy="369332"/>
          </a:xfrm>
          <a:prstGeom prst="rect">
            <a:avLst/>
          </a:prstGeom>
          <a:noFill/>
        </p:spPr>
        <p:txBody>
          <a:bodyPr wrap="square" rtlCol="0">
            <a:spAutoFit/>
          </a:bodyPr>
          <a:lstStyle/>
          <a:p>
            <a:r>
              <a:rPr lang="en-US" dirty="0" smtClean="0"/>
              <a:t>Figure 10</a:t>
            </a:r>
            <a:endParaRPr lang="en-US" dirty="0"/>
          </a:p>
        </p:txBody>
      </p:sp>
      <p:sp>
        <p:nvSpPr>
          <p:cNvPr id="9" name="TextBox 8"/>
          <p:cNvSpPr txBox="1"/>
          <p:nvPr/>
        </p:nvSpPr>
        <p:spPr>
          <a:xfrm>
            <a:off x="2895600" y="5943600"/>
            <a:ext cx="1828800" cy="369332"/>
          </a:xfrm>
          <a:prstGeom prst="rect">
            <a:avLst/>
          </a:prstGeom>
          <a:noFill/>
        </p:spPr>
        <p:txBody>
          <a:bodyPr wrap="square" rtlCol="0">
            <a:spAutoFit/>
          </a:bodyPr>
          <a:lstStyle/>
          <a:p>
            <a:r>
              <a:rPr lang="en-US" dirty="0" smtClean="0"/>
              <a:t>Figure 11</a:t>
            </a:r>
            <a:endParaRPr lang="en-US" dirty="0"/>
          </a:p>
        </p:txBody>
      </p:sp>
    </p:spTree>
    <p:extLst>
      <p:ext uri="{BB962C8B-B14F-4D97-AF65-F5344CB8AC3E}">
        <p14:creationId xmlns:p14="http://schemas.microsoft.com/office/powerpoint/2010/main" val="142961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if this works!</a:t>
            </a:r>
            <a:endParaRPr lang="en-US" dirty="0"/>
          </a:p>
        </p:txBody>
      </p:sp>
      <p:sp>
        <p:nvSpPr>
          <p:cNvPr id="3" name="Content Placeholder 2"/>
          <p:cNvSpPr>
            <a:spLocks noGrp="1"/>
          </p:cNvSpPr>
          <p:nvPr>
            <p:ph idx="1"/>
          </p:nvPr>
        </p:nvSpPr>
        <p:spPr>
          <a:xfrm>
            <a:off x="381000" y="1600200"/>
            <a:ext cx="3733800" cy="4876800"/>
          </a:xfrm>
        </p:spPr>
        <p:txBody>
          <a:bodyPr/>
          <a:lstStyle/>
          <a:p>
            <a:pPr marL="0" indent="0">
              <a:buNone/>
            </a:pPr>
            <a:r>
              <a:rPr lang="en-US" dirty="0" smtClean="0"/>
              <a:t>To test our auto-update function, let’s say I want 3 cartons of milk instead of 2. Let’s change that on our page.</a:t>
            </a:r>
          </a:p>
          <a:p>
            <a:pPr marL="0" indent="0">
              <a:buNone/>
            </a:pPr>
            <a:endParaRPr lang="en-US" dirty="0"/>
          </a:p>
          <a:p>
            <a:pPr marL="0" indent="0">
              <a:buNone/>
            </a:pPr>
            <a:r>
              <a:rPr lang="en-US" dirty="0" smtClean="0"/>
              <a:t>Whoa! The total cost changes! Compare it to Figure 11.</a:t>
            </a:r>
          </a:p>
          <a:p>
            <a:pPr marL="0" indent="0">
              <a:buNone/>
            </a:pPr>
            <a:r>
              <a:rPr lang="en-US" dirty="0" smtClean="0"/>
              <a:t>Our formulas work! Great job!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437127"/>
            <a:ext cx="3982006" cy="4039164"/>
          </a:xfrm>
          <a:prstGeom prst="rect">
            <a:avLst/>
          </a:prstGeom>
        </p:spPr>
      </p:pic>
    </p:spTree>
    <p:extLst>
      <p:ext uri="{BB962C8B-B14F-4D97-AF65-F5344CB8AC3E}">
        <p14:creationId xmlns:p14="http://schemas.microsoft.com/office/powerpoint/2010/main" val="47234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Done!!</a:t>
            </a:r>
            <a:endParaRPr lang="en-US" dirty="0"/>
          </a:p>
        </p:txBody>
      </p:sp>
      <p:sp>
        <p:nvSpPr>
          <p:cNvPr id="3" name="Content Placeholder 2"/>
          <p:cNvSpPr>
            <a:spLocks noGrp="1"/>
          </p:cNvSpPr>
          <p:nvPr>
            <p:ph idx="1"/>
          </p:nvPr>
        </p:nvSpPr>
        <p:spPr/>
        <p:txBody>
          <a:bodyPr/>
          <a:lstStyle/>
          <a:p>
            <a:pPr marL="0" indent="0">
              <a:buNone/>
            </a:pPr>
            <a:r>
              <a:rPr lang="en-US" dirty="0" smtClean="0"/>
              <a:t>This is definitely one high-tech grocery list, but thanks to Microsoft Excel, it’s also very organized. </a:t>
            </a:r>
          </a:p>
          <a:p>
            <a:pPr marL="0" indent="0">
              <a:buNone/>
            </a:pPr>
            <a:endParaRPr lang="en-US" dirty="0" smtClean="0"/>
          </a:p>
          <a:p>
            <a:pPr marL="0" indent="0">
              <a:buNone/>
            </a:pPr>
            <a:r>
              <a:rPr lang="en-US" dirty="0" smtClean="0"/>
              <a:t>Keep in mind that you can use this function for just about anything you need calculated or budgeted. This is also just one important feature on Microsoft Excel, there are many more that I didn’t get a chance to go over, so explore!</a:t>
            </a:r>
          </a:p>
          <a:p>
            <a:pPr marL="0" indent="0">
              <a:buNone/>
            </a:pPr>
            <a:endParaRPr lang="en-US" dirty="0"/>
          </a:p>
          <a:p>
            <a:pPr marL="0" indent="0" algn="ctr">
              <a:buNone/>
            </a:pPr>
            <a:r>
              <a:rPr lang="en-US" dirty="0" smtClean="0"/>
              <a:t>Thanks for using my tutorial!</a:t>
            </a:r>
            <a:endParaRPr lang="en-US" dirty="0"/>
          </a:p>
        </p:txBody>
      </p:sp>
    </p:spTree>
    <p:extLst>
      <p:ext uri="{BB962C8B-B14F-4D97-AF65-F5344CB8AC3E}">
        <p14:creationId xmlns:p14="http://schemas.microsoft.com/office/powerpoint/2010/main" val="136841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What do I need? </a:t>
            </a:r>
            <a:endParaRPr lang="en-US" dirty="0"/>
          </a:p>
        </p:txBody>
      </p:sp>
      <p:sp>
        <p:nvSpPr>
          <p:cNvPr id="3" name="Content Placeholder 2"/>
          <p:cNvSpPr>
            <a:spLocks noGrp="1"/>
          </p:cNvSpPr>
          <p:nvPr>
            <p:ph idx="1"/>
          </p:nvPr>
        </p:nvSpPr>
        <p:spPr/>
        <p:txBody>
          <a:bodyPr/>
          <a:lstStyle/>
          <a:p>
            <a:pPr marL="0" indent="0">
              <a:buNone/>
            </a:pPr>
            <a:r>
              <a:rPr lang="en-US" dirty="0" smtClean="0"/>
              <a:t>Before you do any auto-updating or inputting of values, </a:t>
            </a:r>
            <a:r>
              <a:rPr lang="en-US" u="sng" dirty="0" smtClean="0"/>
              <a:t>you need to know what materials you need</a:t>
            </a:r>
            <a:r>
              <a:rPr lang="en-US" dirty="0" smtClean="0"/>
              <a:t>.</a:t>
            </a:r>
          </a:p>
          <a:p>
            <a:pPr lvl="1"/>
            <a:r>
              <a:rPr lang="en-US" dirty="0" smtClean="0"/>
              <a:t>In this case what food we want to eat</a:t>
            </a:r>
          </a:p>
          <a:p>
            <a:r>
              <a:rPr lang="en-US" u="sng" dirty="0" smtClean="0"/>
              <a:t>Make a list and starting in the A1 box</a:t>
            </a:r>
            <a:r>
              <a:rPr lang="en-US" dirty="0" smtClean="0"/>
              <a:t>, type the names of the foods.</a:t>
            </a:r>
          </a:p>
          <a:p>
            <a:pPr lvl="1"/>
            <a:r>
              <a:rPr lang="en-US" dirty="0" smtClean="0"/>
              <a:t>For each new item, go into a different box. Milk, A1, Crackers, A2, etc.</a:t>
            </a:r>
          </a:p>
        </p:txBody>
      </p:sp>
    </p:spTree>
    <p:extLst>
      <p:ext uri="{BB962C8B-B14F-4D97-AF65-F5344CB8AC3E}">
        <p14:creationId xmlns:p14="http://schemas.microsoft.com/office/powerpoint/2010/main" val="8265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839200" cy="6400800"/>
          </a:xfrm>
        </p:spPr>
      </p:pic>
    </p:spTree>
    <p:extLst>
      <p:ext uri="{BB962C8B-B14F-4D97-AF65-F5344CB8AC3E}">
        <p14:creationId xmlns:p14="http://schemas.microsoft.com/office/powerpoint/2010/main" val="229106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How much does it cost?</a:t>
            </a:r>
            <a:endParaRPr lang="en-US" dirty="0"/>
          </a:p>
        </p:txBody>
      </p:sp>
      <p:sp>
        <p:nvSpPr>
          <p:cNvPr id="3" name="Content Placeholder 2"/>
          <p:cNvSpPr>
            <a:spLocks noGrp="1"/>
          </p:cNvSpPr>
          <p:nvPr>
            <p:ph idx="1"/>
          </p:nvPr>
        </p:nvSpPr>
        <p:spPr/>
        <p:txBody>
          <a:bodyPr/>
          <a:lstStyle/>
          <a:p>
            <a:pPr marL="0" indent="0">
              <a:buNone/>
            </a:pPr>
            <a:r>
              <a:rPr lang="en-US" dirty="0" smtClean="0"/>
              <a:t>Now that we know what we’re getting, we need to know how much it costs.</a:t>
            </a:r>
          </a:p>
          <a:p>
            <a:r>
              <a:rPr lang="en-US" dirty="0" smtClean="0"/>
              <a:t>For each item, we’re going to </a:t>
            </a:r>
            <a:r>
              <a:rPr lang="en-US" u="sng" dirty="0" smtClean="0"/>
              <a:t>input the price starting in C1.</a:t>
            </a:r>
          </a:p>
          <a:p>
            <a:pPr lvl="1"/>
            <a:r>
              <a:rPr lang="en-US" dirty="0" smtClean="0"/>
              <a:t>Note: these prices aren’t necessarily real </a:t>
            </a:r>
          </a:p>
          <a:p>
            <a:pPr lvl="1"/>
            <a:r>
              <a:rPr lang="en-US" dirty="0" smtClean="0"/>
              <a:t>We’re starting in C1 to give our item names room so the numbers aren’t crowded. You don’t have to start two columns over, I just prefer it.</a:t>
            </a:r>
          </a:p>
        </p:txBody>
      </p:sp>
    </p:spTree>
    <p:extLst>
      <p:ext uri="{BB962C8B-B14F-4D97-AF65-F5344CB8AC3E}">
        <p14:creationId xmlns:p14="http://schemas.microsoft.com/office/powerpoint/2010/main" val="353504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8534400" cy="6400800"/>
          </a:xfrm>
        </p:spPr>
      </p:pic>
    </p:spTree>
    <p:extLst>
      <p:ext uri="{BB962C8B-B14F-4D97-AF65-F5344CB8AC3E}">
        <p14:creationId xmlns:p14="http://schemas.microsoft.com/office/powerpoint/2010/main" val="209943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2.5: Uh oh! Format Cells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Right now you might be thinking, “Oh my gosh, why do my numbers look so weird? How do I get them to look like prices? What’s WRONG with this thing?”</a:t>
            </a:r>
          </a:p>
          <a:p>
            <a:pPr marL="0" indent="0">
              <a:buNone/>
            </a:pPr>
            <a:r>
              <a:rPr lang="en-US" dirty="0" smtClean="0"/>
              <a:t>DON’T worry! All we have to do is format the cells.</a:t>
            </a:r>
          </a:p>
          <a:p>
            <a:r>
              <a:rPr lang="en-US" u="sng" dirty="0" smtClean="0"/>
              <a:t>Right click </a:t>
            </a:r>
            <a:r>
              <a:rPr lang="en-US" dirty="0" smtClean="0"/>
              <a:t>on the C column box and </a:t>
            </a:r>
            <a:r>
              <a:rPr lang="en-US" u="sng" dirty="0" smtClean="0"/>
              <a:t>find the Format Cells option. Click on it</a:t>
            </a:r>
            <a:r>
              <a:rPr lang="en-US" dirty="0" smtClean="0"/>
              <a:t>. (Figure 1)</a:t>
            </a:r>
          </a:p>
          <a:p>
            <a:r>
              <a:rPr lang="en-US" dirty="0" smtClean="0"/>
              <a:t>Next, </a:t>
            </a:r>
            <a:r>
              <a:rPr lang="en-US" u="sng" dirty="0" smtClean="0"/>
              <a:t>a screen should pop up</a:t>
            </a:r>
            <a:r>
              <a:rPr lang="en-US" dirty="0" smtClean="0"/>
              <a:t> and give you “choices of category”. (Figure 2)</a:t>
            </a:r>
          </a:p>
          <a:p>
            <a:r>
              <a:rPr lang="en-US" u="sng" dirty="0" smtClean="0"/>
              <a:t>Choose the “currency option”.</a:t>
            </a:r>
          </a:p>
          <a:p>
            <a:r>
              <a:rPr lang="en-US" u="sng" dirty="0" smtClean="0"/>
              <a:t>Fix your decimal places to the number you desire.</a:t>
            </a:r>
          </a:p>
          <a:p>
            <a:pPr lvl="1"/>
            <a:r>
              <a:rPr lang="en-US" dirty="0" smtClean="0"/>
              <a:t>In this case, we’ll use two</a:t>
            </a:r>
            <a:endParaRPr lang="en-US" dirty="0"/>
          </a:p>
        </p:txBody>
      </p:sp>
    </p:spTree>
    <p:extLst>
      <p:ext uri="{BB962C8B-B14F-4D97-AF65-F5344CB8AC3E}">
        <p14:creationId xmlns:p14="http://schemas.microsoft.com/office/powerpoint/2010/main" val="266230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3328431" cy="452596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4495800" cy="4943835"/>
          </a:xfrm>
          <a:prstGeom prst="rect">
            <a:avLst/>
          </a:prstGeom>
        </p:spPr>
      </p:pic>
      <p:sp>
        <p:nvSpPr>
          <p:cNvPr id="10" name="TextBox 9"/>
          <p:cNvSpPr txBox="1"/>
          <p:nvPr/>
        </p:nvSpPr>
        <p:spPr>
          <a:xfrm>
            <a:off x="762000" y="902732"/>
            <a:ext cx="2971800" cy="369332"/>
          </a:xfrm>
          <a:prstGeom prst="rect">
            <a:avLst/>
          </a:prstGeom>
          <a:noFill/>
        </p:spPr>
        <p:txBody>
          <a:bodyPr wrap="square" rtlCol="0">
            <a:spAutoFit/>
          </a:bodyPr>
          <a:lstStyle/>
          <a:p>
            <a:r>
              <a:rPr lang="en-US" dirty="0" smtClean="0"/>
              <a:t>Figure 1</a:t>
            </a:r>
            <a:endParaRPr lang="en-US" dirty="0"/>
          </a:p>
        </p:txBody>
      </p:sp>
      <p:sp>
        <p:nvSpPr>
          <p:cNvPr id="11" name="TextBox 10"/>
          <p:cNvSpPr txBox="1"/>
          <p:nvPr/>
        </p:nvSpPr>
        <p:spPr>
          <a:xfrm>
            <a:off x="4876800" y="902732"/>
            <a:ext cx="3429000" cy="369332"/>
          </a:xfrm>
          <a:prstGeom prst="rect">
            <a:avLst/>
          </a:prstGeom>
          <a:noFill/>
        </p:spPr>
        <p:txBody>
          <a:bodyPr wrap="square" rtlCol="0">
            <a:spAutoFit/>
          </a:bodyPr>
          <a:lstStyle/>
          <a:p>
            <a:r>
              <a:rPr lang="en-US" dirty="0" smtClean="0"/>
              <a:t>Figure 2</a:t>
            </a:r>
            <a:endParaRPr lang="en-US" dirty="0"/>
          </a:p>
        </p:txBody>
      </p:sp>
    </p:spTree>
    <p:extLst>
      <p:ext uri="{BB962C8B-B14F-4D97-AF65-F5344CB8AC3E}">
        <p14:creationId xmlns:p14="http://schemas.microsoft.com/office/powerpoint/2010/main" val="154165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How much do I want? </a:t>
            </a:r>
            <a:endParaRPr lang="en-US" dirty="0"/>
          </a:p>
        </p:txBody>
      </p:sp>
      <p:sp>
        <p:nvSpPr>
          <p:cNvPr id="3" name="Content Placeholder 2"/>
          <p:cNvSpPr>
            <a:spLocks noGrp="1"/>
          </p:cNvSpPr>
          <p:nvPr>
            <p:ph idx="1"/>
          </p:nvPr>
        </p:nvSpPr>
        <p:spPr/>
        <p:txBody>
          <a:bodyPr/>
          <a:lstStyle/>
          <a:p>
            <a:pPr marL="0" indent="0">
              <a:buNone/>
            </a:pPr>
            <a:r>
              <a:rPr lang="en-US" dirty="0" smtClean="0"/>
              <a:t>Now that we have the items and prices, we need to </a:t>
            </a:r>
            <a:r>
              <a:rPr lang="en-US" u="sng" dirty="0" smtClean="0"/>
              <a:t>figure out how much of each thing we want.</a:t>
            </a:r>
          </a:p>
          <a:p>
            <a:pPr lvl="1"/>
            <a:r>
              <a:rPr lang="en-US" dirty="0" smtClean="0"/>
              <a:t>Do I want 2 cartons of milk? How many bags of chips?</a:t>
            </a:r>
          </a:p>
          <a:p>
            <a:r>
              <a:rPr lang="en-US" u="sng" dirty="0" smtClean="0"/>
              <a:t>Input these values starting in the D1 column.</a:t>
            </a:r>
          </a:p>
          <a:p>
            <a:pPr lvl="1"/>
            <a:r>
              <a:rPr lang="en-US" dirty="0" smtClean="0"/>
              <a:t>If you only need one of the item, there’s no need to put a 1 in the quantity column.</a:t>
            </a:r>
            <a:endParaRPr lang="en-US" u="sng" dirty="0"/>
          </a:p>
        </p:txBody>
      </p:sp>
    </p:spTree>
    <p:extLst>
      <p:ext uri="{BB962C8B-B14F-4D97-AF65-F5344CB8AC3E}">
        <p14:creationId xmlns:p14="http://schemas.microsoft.com/office/powerpoint/2010/main" val="3018310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610600" cy="6400800"/>
          </a:xfrm>
        </p:spPr>
      </p:pic>
    </p:spTree>
    <p:extLst>
      <p:ext uri="{BB962C8B-B14F-4D97-AF65-F5344CB8AC3E}">
        <p14:creationId xmlns:p14="http://schemas.microsoft.com/office/powerpoint/2010/main" val="1150886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104</TotalTime>
  <Words>919</Words>
  <Application>Microsoft Office PowerPoint</Application>
  <PresentationFormat>On-screen Show (4:3)</PresentationFormat>
  <Paragraphs>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Microsoft Excel Auto-Update Tutorial</vt:lpstr>
      <vt:lpstr>Step 1: What do I need? </vt:lpstr>
      <vt:lpstr>PowerPoint Presentation</vt:lpstr>
      <vt:lpstr>Step 2: How much does it cost?</vt:lpstr>
      <vt:lpstr>PowerPoint Presentation</vt:lpstr>
      <vt:lpstr>Step 2.5: Uh oh! Format Cells</vt:lpstr>
      <vt:lpstr>PowerPoint Presentation</vt:lpstr>
      <vt:lpstr>Step 3: How much do I want? </vt:lpstr>
      <vt:lpstr>PowerPoint Presentation</vt:lpstr>
      <vt:lpstr>Step 4: Auto-Product! Woo-hoo!</vt:lpstr>
      <vt:lpstr>PowerPoint Presentation</vt:lpstr>
      <vt:lpstr>Step 4.5: What about the others?</vt:lpstr>
      <vt:lpstr>Step 4.5 (continued)</vt:lpstr>
      <vt:lpstr>PowerPoint Presentation</vt:lpstr>
      <vt:lpstr>PowerPoint Presentation</vt:lpstr>
      <vt:lpstr>Step 5: Auto-Sum! Finally!</vt:lpstr>
      <vt:lpstr>PowerPoint Presentation</vt:lpstr>
      <vt:lpstr>Let’s see if this works!</vt:lpstr>
      <vt:lpstr>We’re Done!!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Excel Auto-Update Tutorial</dc:title>
  <dc:creator>Owner</dc:creator>
  <cp:lastModifiedBy>Owner</cp:lastModifiedBy>
  <cp:revision>11</cp:revision>
  <dcterms:created xsi:type="dcterms:W3CDTF">2012-10-30T21:58:19Z</dcterms:created>
  <dcterms:modified xsi:type="dcterms:W3CDTF">2012-10-30T23:42:41Z</dcterms:modified>
</cp:coreProperties>
</file>