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66" r:id="rId4"/>
    <p:sldId id="257" r:id="rId5"/>
    <p:sldId id="259" r:id="rId6"/>
    <p:sldId id="260" r:id="rId7"/>
    <p:sldId id="26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1138821-1468-4D97-AFDC-CCC4D07E8698}" type="datetimeFigureOut">
              <a:rPr lang="en-US" smtClean="0"/>
              <a:pPr/>
              <a:t>12/4/2012</a:t>
            </a:fld>
            <a:endParaRPr lang="en-US"/>
          </a:p>
        </p:txBody>
      </p:sp>
      <p:sp>
        <p:nvSpPr>
          <p:cNvPr id="16" name="Slide Number Placeholder 15"/>
          <p:cNvSpPr>
            <a:spLocks noGrp="1"/>
          </p:cNvSpPr>
          <p:nvPr>
            <p:ph type="sldNum" sz="quarter" idx="11"/>
          </p:nvPr>
        </p:nvSpPr>
        <p:spPr/>
        <p:txBody>
          <a:bodyPr/>
          <a:lstStyle/>
          <a:p>
            <a:fld id="{657E02A0-004D-4CF8-9653-85AB71BAA01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138821-1468-4D97-AFDC-CCC4D07E869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E02A0-004D-4CF8-9653-85AB71BAA0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138821-1468-4D97-AFDC-CCC4D07E869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E02A0-004D-4CF8-9653-85AB71BAA0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1138821-1468-4D97-AFDC-CCC4D07E8698}" type="datetimeFigureOut">
              <a:rPr lang="en-US" smtClean="0"/>
              <a:pPr/>
              <a:t>12/4/2012</a:t>
            </a:fld>
            <a:endParaRPr lang="en-US"/>
          </a:p>
        </p:txBody>
      </p:sp>
      <p:sp>
        <p:nvSpPr>
          <p:cNvPr id="15" name="Slide Number Placeholder 14"/>
          <p:cNvSpPr>
            <a:spLocks noGrp="1"/>
          </p:cNvSpPr>
          <p:nvPr>
            <p:ph type="sldNum" sz="quarter" idx="15"/>
          </p:nvPr>
        </p:nvSpPr>
        <p:spPr/>
        <p:txBody>
          <a:bodyPr/>
          <a:lstStyle>
            <a:lvl1pPr algn="ctr">
              <a:defRPr/>
            </a:lvl1pPr>
          </a:lstStyle>
          <a:p>
            <a:fld id="{657E02A0-004D-4CF8-9653-85AB71BAA01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138821-1468-4D97-AFDC-CCC4D07E8698}"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E02A0-004D-4CF8-9653-85AB71BAA01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138821-1468-4D97-AFDC-CCC4D07E8698}"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E02A0-004D-4CF8-9653-85AB71BAA0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57E02A0-004D-4CF8-9653-85AB71BAA01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1138821-1468-4D97-AFDC-CCC4D07E8698}" type="datetimeFigureOut">
              <a:rPr lang="en-US" smtClean="0"/>
              <a:pPr/>
              <a:t>12/4/2012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138821-1468-4D97-AFDC-CCC4D07E8698}"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E02A0-004D-4CF8-9653-85AB71BAA0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38821-1468-4D97-AFDC-CCC4D07E8698}"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E02A0-004D-4CF8-9653-85AB71BAA0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1138821-1468-4D97-AFDC-CCC4D07E8698}" type="datetimeFigureOut">
              <a:rPr lang="en-US" smtClean="0"/>
              <a:pPr/>
              <a:t>12/4/2012</a:t>
            </a:fld>
            <a:endParaRPr lang="en-US"/>
          </a:p>
        </p:txBody>
      </p:sp>
      <p:sp>
        <p:nvSpPr>
          <p:cNvPr id="9" name="Slide Number Placeholder 8"/>
          <p:cNvSpPr>
            <a:spLocks noGrp="1"/>
          </p:cNvSpPr>
          <p:nvPr>
            <p:ph type="sldNum" sz="quarter" idx="15"/>
          </p:nvPr>
        </p:nvSpPr>
        <p:spPr/>
        <p:txBody>
          <a:bodyPr/>
          <a:lstStyle/>
          <a:p>
            <a:fld id="{657E02A0-004D-4CF8-9653-85AB71BAA01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1138821-1468-4D97-AFDC-CCC4D07E8698}" type="datetimeFigureOut">
              <a:rPr lang="en-US" smtClean="0"/>
              <a:pPr/>
              <a:t>12/4/2012</a:t>
            </a:fld>
            <a:endParaRPr lang="en-US"/>
          </a:p>
        </p:txBody>
      </p:sp>
      <p:sp>
        <p:nvSpPr>
          <p:cNvPr id="9" name="Slide Number Placeholder 8"/>
          <p:cNvSpPr>
            <a:spLocks noGrp="1"/>
          </p:cNvSpPr>
          <p:nvPr>
            <p:ph type="sldNum" sz="quarter" idx="11"/>
          </p:nvPr>
        </p:nvSpPr>
        <p:spPr/>
        <p:txBody>
          <a:bodyPr/>
          <a:lstStyle/>
          <a:p>
            <a:fld id="{657E02A0-004D-4CF8-9653-85AB71BAA01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1138821-1468-4D97-AFDC-CCC4D07E8698}" type="datetimeFigureOut">
              <a:rPr lang="en-US" smtClean="0"/>
              <a:pPr/>
              <a:t>12/4/2012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57E02A0-004D-4CF8-9653-85AB71BAA01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2133600"/>
          </a:xfrm>
        </p:spPr>
        <p:txBody>
          <a:bodyPr>
            <a:normAutofit/>
          </a:bodyPr>
          <a:lstStyle/>
          <a:p>
            <a:r>
              <a:rPr lang="en-US" dirty="0" err="1" smtClean="0"/>
              <a:t>Rannisha</a:t>
            </a:r>
            <a:r>
              <a:rPr lang="en-US" dirty="0" smtClean="0"/>
              <a:t> Mills: Advertiser</a:t>
            </a:r>
          </a:p>
          <a:p>
            <a:r>
              <a:rPr lang="en-US" dirty="0" smtClean="0"/>
              <a:t>Sabrena Jackson</a:t>
            </a:r>
            <a:r>
              <a:rPr lang="en-US" dirty="0" smtClean="0"/>
              <a:t>: Researcher, Designer</a:t>
            </a:r>
            <a:endParaRPr lang="en-US" dirty="0" smtClean="0"/>
          </a:p>
          <a:p>
            <a:r>
              <a:rPr lang="en-US" dirty="0" smtClean="0"/>
              <a:t>Shawn Moore</a:t>
            </a:r>
            <a:r>
              <a:rPr lang="en-US" dirty="0" smtClean="0"/>
              <a:t>: Researcher</a:t>
            </a:r>
            <a:endParaRPr lang="en-US" dirty="0" smtClean="0"/>
          </a:p>
          <a:p>
            <a:r>
              <a:rPr lang="en-US" dirty="0" smtClean="0"/>
              <a:t>Diamond Garrett: Project </a:t>
            </a:r>
            <a:r>
              <a:rPr lang="en-US" dirty="0" smtClean="0"/>
              <a:t>Manager, Researcher, Designer Engineer</a:t>
            </a:r>
            <a:endParaRPr lang="en-US" dirty="0" smtClean="0"/>
          </a:p>
          <a:p>
            <a:endParaRPr lang="en-US" dirty="0"/>
          </a:p>
        </p:txBody>
      </p:sp>
      <p:sp>
        <p:nvSpPr>
          <p:cNvPr id="2" name="Title 1"/>
          <p:cNvSpPr>
            <a:spLocks noGrp="1"/>
          </p:cNvSpPr>
          <p:nvPr>
            <p:ph type="ctrTitle"/>
          </p:nvPr>
        </p:nvSpPr>
        <p:spPr>
          <a:xfrm>
            <a:off x="457200" y="1600200"/>
            <a:ext cx="8305800" cy="1981200"/>
          </a:xfrm>
        </p:spPr>
        <p:txBody>
          <a:bodyPr/>
          <a:lstStyle/>
          <a:p>
            <a:r>
              <a:rPr lang="en-US" dirty="0" smtClean="0"/>
              <a:t>Railway Telegraphy System</a:t>
            </a:r>
            <a:endParaRPr lang="en-US" dirty="0"/>
          </a:p>
        </p:txBody>
      </p:sp>
      <p:pic>
        <p:nvPicPr>
          <p:cNvPr id="23554" name="Picture 2" descr="https://encrypted-tbn3.gstatic.com/images?q=tbn:ANd9GcTdPPxaJhHgY9J6232ce5E69gBW919lh59xluFu8cWiRUWXWnwt"/>
          <p:cNvPicPr>
            <a:picLocks noChangeAspect="1" noChangeArrowheads="1"/>
          </p:cNvPicPr>
          <p:nvPr/>
        </p:nvPicPr>
        <p:blipFill>
          <a:blip r:embed="rId2" cstate="print"/>
          <a:srcRect/>
          <a:stretch>
            <a:fillRect/>
          </a:stretch>
        </p:blipFill>
        <p:spPr bwMode="auto">
          <a:xfrm>
            <a:off x="3124200" y="304800"/>
            <a:ext cx="2514600" cy="245639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Granville T. Woods was an inventor who dedicated his life to developing a large amount of inventions all involving the railroad industry.</a:t>
            </a:r>
          </a:p>
          <a:p>
            <a:r>
              <a:rPr lang="en-US" dirty="0" smtClean="0"/>
              <a:t>He was also known as the “Black Edison”.</a:t>
            </a:r>
          </a:p>
          <a:p>
            <a:r>
              <a:rPr lang="en-US" dirty="0" smtClean="0"/>
              <a:t>He most known invention was  a system for letting  train drivers know how close another train is to them.</a:t>
            </a:r>
            <a:endParaRPr lang="en-US" dirty="0"/>
          </a:p>
        </p:txBody>
      </p:sp>
      <p:sp>
        <p:nvSpPr>
          <p:cNvPr id="2" name="Title 1"/>
          <p:cNvSpPr>
            <a:spLocks noGrp="1"/>
          </p:cNvSpPr>
          <p:nvPr>
            <p:ph type="title"/>
          </p:nvPr>
        </p:nvSpPr>
        <p:spPr/>
        <p:txBody>
          <a:bodyPr/>
          <a:lstStyle/>
          <a:p>
            <a:r>
              <a:rPr lang="en-US" dirty="0" smtClean="0"/>
              <a:t>Who is Granville T. Woods?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Granville T. Woods    1865-1910</a:t>
            </a:r>
            <a:endParaRPr lang="en-US" dirty="0"/>
          </a:p>
        </p:txBody>
      </p:sp>
      <p:pic>
        <p:nvPicPr>
          <p:cNvPr id="24578" name="Picture 2" descr="https://encrypted-tbn1.gstatic.com/images?q=tbn:ANd9GcQyRtbaFkpwnU0rNy_LfXHRsYJ7lWuzdLlojwHnVkxj-A-A-A1TNg"/>
          <p:cNvPicPr>
            <a:picLocks noChangeAspect="1" noChangeArrowheads="1"/>
          </p:cNvPicPr>
          <p:nvPr/>
        </p:nvPicPr>
        <p:blipFill>
          <a:blip r:embed="rId2" cstate="print"/>
          <a:srcRect/>
          <a:stretch>
            <a:fillRect/>
          </a:stretch>
        </p:blipFill>
        <p:spPr bwMode="auto">
          <a:xfrm>
            <a:off x="457200" y="1752600"/>
            <a:ext cx="3124200" cy="4686300"/>
          </a:xfrm>
          <a:prstGeom prst="rect">
            <a:avLst/>
          </a:prstGeom>
          <a:noFill/>
        </p:spPr>
      </p:pic>
      <p:pic>
        <p:nvPicPr>
          <p:cNvPr id="24580" name="Picture 4" descr="https://encrypted-tbn3.gstatic.com/images?q=tbn:ANd9GcQtMwbc6AJ-F3uJnZoHu6vu23i2VSi5RdFLE6PZ3rgRjIDOdxxkcg"/>
          <p:cNvPicPr>
            <a:picLocks noChangeAspect="1" noChangeArrowheads="1"/>
          </p:cNvPicPr>
          <p:nvPr/>
        </p:nvPicPr>
        <p:blipFill>
          <a:blip r:embed="rId3" cstate="print"/>
          <a:srcRect/>
          <a:stretch>
            <a:fillRect/>
          </a:stretch>
        </p:blipFill>
        <p:spPr bwMode="auto">
          <a:xfrm>
            <a:off x="4953000" y="2743200"/>
            <a:ext cx="3200400" cy="324345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763000" cy="5486400"/>
          </a:xfrm>
        </p:spPr>
        <p:txBody>
          <a:bodyPr>
            <a:normAutofit lnSpcReduction="10000"/>
          </a:bodyPr>
          <a:lstStyle/>
          <a:p>
            <a:r>
              <a:rPr lang="en-US" dirty="0" smtClean="0"/>
              <a:t>Granville T. Woods was a great electrician and an inventive genius.</a:t>
            </a:r>
          </a:p>
          <a:p>
            <a:r>
              <a:rPr lang="en-US" dirty="0" smtClean="0"/>
              <a:t>Woods invented fifteen appliances for electric railways.</a:t>
            </a:r>
          </a:p>
          <a:p>
            <a:r>
              <a:rPr lang="en-US" dirty="0" smtClean="0"/>
              <a:t>Just a few of his inventions:</a:t>
            </a:r>
          </a:p>
          <a:p>
            <a:pPr lvl="1"/>
            <a:r>
              <a:rPr lang="en-US" dirty="0" smtClean="0"/>
              <a:t>Steam Boiler Furnace</a:t>
            </a:r>
          </a:p>
          <a:p>
            <a:pPr lvl="1"/>
            <a:r>
              <a:rPr lang="en-US" dirty="0" smtClean="0"/>
              <a:t>Electric Railway</a:t>
            </a:r>
          </a:p>
          <a:p>
            <a:pPr lvl="1"/>
            <a:r>
              <a:rPr lang="en-US" dirty="0" smtClean="0"/>
              <a:t>Automatic Air Brake</a:t>
            </a:r>
          </a:p>
          <a:p>
            <a:pPr lvl="1"/>
            <a:r>
              <a:rPr lang="en-US" dirty="0" smtClean="0"/>
              <a:t>Telephone Transmitter</a:t>
            </a:r>
          </a:p>
          <a:p>
            <a:pPr lvl="1"/>
            <a:r>
              <a:rPr lang="en-US" dirty="0" smtClean="0"/>
              <a:t>Electromechanical Brake</a:t>
            </a:r>
          </a:p>
          <a:p>
            <a:pPr lvl="1"/>
            <a:r>
              <a:rPr lang="en-US" dirty="0" smtClean="0"/>
              <a:t>Railway Telegraph</a:t>
            </a:r>
          </a:p>
          <a:p>
            <a:pPr lvl="1"/>
            <a:r>
              <a:rPr lang="en-US" dirty="0" smtClean="0"/>
              <a:t>Induction Telegraph System</a:t>
            </a:r>
          </a:p>
          <a:p>
            <a:pPr lvl="1"/>
            <a:r>
              <a:rPr lang="en-US" dirty="0" smtClean="0"/>
              <a:t>Overhead Conducting System for Electrified Railway</a:t>
            </a:r>
          </a:p>
          <a:p>
            <a:pPr lvl="1"/>
            <a:r>
              <a:rPr lang="en-US" dirty="0" smtClean="0"/>
              <a:t>Tunnel Construction for Electric Railway</a:t>
            </a:r>
          </a:p>
          <a:p>
            <a:pPr lvl="1"/>
            <a:r>
              <a:rPr lang="en-US" dirty="0" smtClean="0"/>
              <a:t>Galvanic Battery</a:t>
            </a:r>
          </a:p>
          <a:p>
            <a:endParaRPr lang="en-US" dirty="0"/>
          </a:p>
        </p:txBody>
      </p:sp>
      <p:sp>
        <p:nvSpPr>
          <p:cNvPr id="2" name="Title 1"/>
          <p:cNvSpPr>
            <a:spLocks noGrp="1"/>
          </p:cNvSpPr>
          <p:nvPr>
            <p:ph type="title"/>
          </p:nvPr>
        </p:nvSpPr>
        <p:spPr>
          <a:xfrm>
            <a:off x="457200" y="274638"/>
            <a:ext cx="8229600" cy="944562"/>
          </a:xfrm>
        </p:spPr>
        <p:txBody>
          <a:bodyPr>
            <a:normAutofit/>
          </a:bodyPr>
          <a:lstStyle/>
          <a:p>
            <a:r>
              <a:rPr lang="en-US" dirty="0" smtClean="0"/>
              <a:t>What did Granville Woods Invent?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943600"/>
          </a:xfrm>
        </p:spPr>
        <p:txBody>
          <a:bodyPr>
            <a:normAutofit fontScale="85000" lnSpcReduction="20000"/>
          </a:bodyPr>
          <a:lstStyle/>
          <a:p>
            <a:endParaRPr lang="en-US" dirty="0" smtClean="0"/>
          </a:p>
          <a:p>
            <a:r>
              <a:rPr lang="en-US" dirty="0" smtClean="0"/>
              <a:t>The original railway telegraphy system had the induction battery and the coils underneath the train car. </a:t>
            </a:r>
          </a:p>
          <a:p>
            <a:r>
              <a:rPr lang="en-US" dirty="0" smtClean="0"/>
              <a:t>When electric currents (messages) were sent through the telegraph lines and came into proximity of the train car, the magnetic field resonating from the induction battery attracted the magnetic field from the telegraph lines, and the message transferred to the car. </a:t>
            </a:r>
          </a:p>
          <a:p>
            <a:r>
              <a:rPr lang="en-US" dirty="0" smtClean="0"/>
              <a:t>These messages were the telegraph messages that people had to decode using Morse code—telegrams. </a:t>
            </a:r>
          </a:p>
          <a:p>
            <a:r>
              <a:rPr lang="en-US" dirty="0" smtClean="0"/>
              <a:t>Granville T. Woods also wanted to introduce his “</a:t>
            </a:r>
            <a:r>
              <a:rPr lang="en-US" dirty="0" err="1" smtClean="0"/>
              <a:t>telegraphony</a:t>
            </a:r>
            <a:r>
              <a:rPr lang="en-US" dirty="0" smtClean="0"/>
              <a:t>” system to the railway communications scene.</a:t>
            </a:r>
          </a:p>
          <a:p>
            <a:r>
              <a:rPr lang="en-US" dirty="0" smtClean="0"/>
              <a:t> He ran similar wires connected to coils around the induction battery and connected a telephone to the train car. </a:t>
            </a:r>
          </a:p>
          <a:p>
            <a:r>
              <a:rPr lang="en-US" dirty="0" smtClean="0"/>
              <a:t>His invention reduced train crashes because they could now communicate with each other.</a:t>
            </a:r>
          </a:p>
          <a:p>
            <a:r>
              <a:rPr lang="en-US" dirty="0" smtClean="0"/>
              <a:t>Though his system was largely effective and a blessing to train companies everywhere; we modern day inventors see small room for improvement.</a:t>
            </a:r>
          </a:p>
          <a:p>
            <a:endParaRPr lang="en-US" dirty="0"/>
          </a:p>
        </p:txBody>
      </p:sp>
      <p:sp>
        <p:nvSpPr>
          <p:cNvPr id="2" name="Title 1"/>
          <p:cNvSpPr>
            <a:spLocks noGrp="1"/>
          </p:cNvSpPr>
          <p:nvPr>
            <p:ph type="title"/>
          </p:nvPr>
        </p:nvSpPr>
        <p:spPr>
          <a:xfrm>
            <a:off x="457200" y="0"/>
            <a:ext cx="8229600" cy="1066800"/>
          </a:xfrm>
        </p:spPr>
        <p:txBody>
          <a:bodyPr>
            <a:normAutofit fontScale="90000"/>
          </a:bodyPr>
          <a:lstStyle/>
          <a:p>
            <a:r>
              <a:rPr lang="en-US" dirty="0" smtClean="0"/>
              <a:t>How does the Railway Telegraphy Work?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p:spPr>
        <p:txBody>
          <a:bodyPr>
            <a:normAutofit fontScale="85000" lnSpcReduction="20000"/>
          </a:bodyPr>
          <a:lstStyle/>
          <a:p>
            <a:r>
              <a:rPr lang="en-US" dirty="0" smtClean="0"/>
              <a:t>Our new model has wires running underneath and above it. The wires underneath the car coil around an induction battery.</a:t>
            </a:r>
          </a:p>
          <a:p>
            <a:r>
              <a:rPr lang="en-US" dirty="0" smtClean="0"/>
              <a:t> The wires are made of copper encased in rubber wire. They transmit well and are cheap enough for mass production. </a:t>
            </a:r>
          </a:p>
          <a:p>
            <a:r>
              <a:rPr lang="en-US" dirty="0" smtClean="0"/>
              <a:t>The wires have a magnetic charge when they are connected to the battery. </a:t>
            </a:r>
          </a:p>
          <a:p>
            <a:r>
              <a:rPr lang="en-US" dirty="0" smtClean="0"/>
              <a:t>On the top there is one wire connected to a transmitter that sends out the radar signal. It alerts other trains and the station where the train is. </a:t>
            </a:r>
          </a:p>
          <a:p>
            <a:r>
              <a:rPr lang="en-US" dirty="0" smtClean="0"/>
              <a:t>The wires underneath go into the bottom of the train car and come up into the communications room. </a:t>
            </a:r>
          </a:p>
          <a:p>
            <a:r>
              <a:rPr lang="en-US" dirty="0" smtClean="0"/>
              <a:t>In this room is the control desk. On the desk is a radar screen, telephone, on/off/reset button, emergency button, and locate button.</a:t>
            </a:r>
          </a:p>
          <a:p>
            <a:pPr lvl="1"/>
            <a:r>
              <a:rPr lang="en-US" dirty="0" smtClean="0"/>
              <a:t>The locate button enables the worker to type in a train name using the keyboard and to find it on the radar screen.</a:t>
            </a:r>
          </a:p>
          <a:p>
            <a:endParaRPr lang="en-US" dirty="0"/>
          </a:p>
        </p:txBody>
      </p:sp>
      <p:sp>
        <p:nvSpPr>
          <p:cNvPr id="2" name="Title 1"/>
          <p:cNvSpPr>
            <a:spLocks noGrp="1"/>
          </p:cNvSpPr>
          <p:nvPr>
            <p:ph type="title"/>
          </p:nvPr>
        </p:nvSpPr>
        <p:spPr>
          <a:xfrm>
            <a:off x="457200" y="-27709"/>
            <a:ext cx="8229600" cy="1219200"/>
          </a:xfrm>
        </p:spPr>
        <p:txBody>
          <a:bodyPr/>
          <a:lstStyle/>
          <a:p>
            <a:r>
              <a:rPr lang="en-US" dirty="0" smtClean="0"/>
              <a:t>Our </a:t>
            </a:r>
            <a:r>
              <a:rPr lang="en-US" dirty="0"/>
              <a:t>I</a:t>
            </a:r>
            <a:r>
              <a:rPr lang="en-US" dirty="0" smtClean="0"/>
              <a:t>mprovements!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magnetic wires under the car emit signals to the telephone lines that run parallel to the train tracks, enabling them to call other trains and the train station. Both the wires under the train and on the poles have a magnetic charge.</a:t>
            </a:r>
          </a:p>
          <a:p>
            <a:r>
              <a:rPr lang="en-US" dirty="0" smtClean="0"/>
              <a:t>  And when an electrical current is sent through them, the fields are attracted and the message transfers. The messages are sent on an alternating current and the power from the battery to the radar and the phone is a direct current.</a:t>
            </a:r>
          </a:p>
          <a:p>
            <a:r>
              <a:rPr lang="en-US" dirty="0" smtClean="0"/>
              <a:t> Alternating currents are subject to changing directions and direct currents are just straightforward. From point A to point B.</a:t>
            </a:r>
          </a:p>
          <a:p>
            <a:endParaRPr lang="en-US" dirty="0"/>
          </a:p>
        </p:txBody>
      </p:sp>
      <p:sp>
        <p:nvSpPr>
          <p:cNvPr id="2" name="Title 1"/>
          <p:cNvSpPr>
            <a:spLocks noGrp="1"/>
          </p:cNvSpPr>
          <p:nvPr>
            <p:ph type="title"/>
          </p:nvPr>
        </p:nvSpPr>
        <p:spPr/>
        <p:txBody>
          <a:bodyPr/>
          <a:lstStyle/>
          <a:p>
            <a:r>
              <a:rPr lang="en-US" dirty="0" smtClean="0"/>
              <a:t>Our Improvements </a:t>
            </a:r>
            <a:r>
              <a:rPr lang="en-US" dirty="0"/>
              <a:t>C</a:t>
            </a:r>
            <a:r>
              <a:rPr lang="en-US" dirty="0" smtClean="0"/>
              <a:t>ont.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R-Es9jDrl4RwhV-e5hilZgfNLqVnTk22zqweV4KrTadJXnKQ31"/>
          <p:cNvPicPr>
            <a:picLocks noChangeAspect="1" noChangeArrowheads="1"/>
          </p:cNvPicPr>
          <p:nvPr/>
        </p:nvPicPr>
        <p:blipFill>
          <a:blip r:embed="rId2" cstate="print"/>
          <a:srcRect/>
          <a:stretch>
            <a:fillRect/>
          </a:stretch>
        </p:blipFill>
        <p:spPr bwMode="auto">
          <a:xfrm>
            <a:off x="609600" y="609600"/>
            <a:ext cx="3276600" cy="5689602"/>
          </a:xfrm>
          <a:prstGeom prst="rect">
            <a:avLst/>
          </a:prstGeom>
          <a:noFill/>
        </p:spPr>
      </p:pic>
      <p:pic>
        <p:nvPicPr>
          <p:cNvPr id="1028" name="Picture 4" descr="http://www.rrmuseumpa.org/about/rrpeopleandsociety/woodsinductiontel.jpg"/>
          <p:cNvPicPr>
            <a:picLocks noChangeAspect="1" noChangeArrowheads="1"/>
          </p:cNvPicPr>
          <p:nvPr/>
        </p:nvPicPr>
        <p:blipFill>
          <a:blip r:embed="rId3" cstate="print"/>
          <a:srcRect/>
          <a:stretch>
            <a:fillRect/>
          </a:stretch>
        </p:blipFill>
        <p:spPr bwMode="auto">
          <a:xfrm>
            <a:off x="5181600" y="609600"/>
            <a:ext cx="3276600" cy="5715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4994</TotalTime>
  <Words>600</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Railway Telegraphy System</vt:lpstr>
      <vt:lpstr>Who is Granville T. Woods? </vt:lpstr>
      <vt:lpstr>Granville T. Woods    1865-1910</vt:lpstr>
      <vt:lpstr>What did Granville Woods Invent? </vt:lpstr>
      <vt:lpstr>How does the Railway Telegraphy Work?</vt:lpstr>
      <vt:lpstr>Our Improvements!</vt:lpstr>
      <vt:lpstr>Our Improvements Cont.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Granville T Wood</dc:title>
  <dc:creator>Sabrena</dc:creator>
  <cp:lastModifiedBy>Agent D</cp:lastModifiedBy>
  <cp:revision>8</cp:revision>
  <dcterms:created xsi:type="dcterms:W3CDTF">2012-11-27T13:22:43Z</dcterms:created>
  <dcterms:modified xsi:type="dcterms:W3CDTF">2012-12-04T13:25:32Z</dcterms:modified>
</cp:coreProperties>
</file>